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22199600" cy="3149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63"/>
    <p:restoredTop sz="94685"/>
  </p:normalViewPr>
  <p:slideViewPr>
    <p:cSldViewPr snapToGrid="0">
      <p:cViewPr varScale="1">
        <p:scale>
          <a:sx n="33" d="100"/>
          <a:sy n="33" d="100"/>
        </p:scale>
        <p:origin x="51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167929" y="18284477"/>
            <a:ext cx="17863742" cy="130211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600" i="1"/>
            </a:lvl1pPr>
          </a:lstStyle>
          <a:p>
            <a:r>
              <a:t>– Johnny Appleseed</a:t>
            </a:r>
          </a:p>
        </p:txBody>
      </p:sp>
      <p:sp>
        <p:nvSpPr>
          <p:cNvPr id="94" name="«Skriv et sitat her.»"/>
          <p:cNvSpPr txBox="1">
            <a:spLocks noGrp="1"/>
          </p:cNvSpPr>
          <p:nvPr>
            <p:ph type="body" sz="quarter" idx="22"/>
          </p:nvPr>
        </p:nvSpPr>
        <p:spPr>
          <a:xfrm>
            <a:off x="2167929" y="14329022"/>
            <a:ext cx="17863742" cy="179735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0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«Skriv et sitat her.»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>
            <a:spLocks noGrp="1"/>
          </p:cNvSpPr>
          <p:nvPr>
            <p:ph type="pic" idx="21"/>
          </p:nvPr>
        </p:nvSpPr>
        <p:spPr>
          <a:xfrm>
            <a:off x="-2232968" y="7336432"/>
            <a:ext cx="25234702" cy="168231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eg"/>
          <p:cNvSpPr>
            <a:spLocks noGrp="1"/>
          </p:cNvSpPr>
          <p:nvPr>
            <p:ph type="pic" sz="half" idx="21"/>
          </p:nvPr>
        </p:nvSpPr>
        <p:spPr>
          <a:xfrm>
            <a:off x="2774950" y="8062689"/>
            <a:ext cx="16649700" cy="11099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2167929" y="18891498"/>
            <a:ext cx="17863742" cy="2428082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2167929" y="21341258"/>
            <a:ext cx="17863742" cy="1929459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2167929" y="12929691"/>
            <a:ext cx="17863742" cy="5636618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>
            <a:spLocks noGrp="1"/>
          </p:cNvSpPr>
          <p:nvPr>
            <p:ph type="pic" sz="half" idx="21"/>
          </p:nvPr>
        </p:nvSpPr>
        <p:spPr>
          <a:xfrm>
            <a:off x="10883007" y="8507114"/>
            <a:ext cx="14026506" cy="14026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1625947" y="8507114"/>
            <a:ext cx="9105305" cy="6807301"/>
          </a:xfrm>
          <a:prstGeom prst="rect">
            <a:avLst/>
          </a:prstGeom>
        </p:spPr>
        <p:txBody>
          <a:bodyPr/>
          <a:lstStyle>
            <a:lvl1pPr>
              <a:defRPr sz="192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25947" y="15487848"/>
            <a:ext cx="9105305" cy="7024093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5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25947" y="11845726"/>
            <a:ext cx="18947706" cy="10731253"/>
          </a:xfrm>
          <a:prstGeom prst="rect">
            <a:avLst/>
          </a:prstGeom>
        </p:spPr>
        <p:txBody>
          <a:bodyPr anchor="ctr"/>
          <a:lstStyle>
            <a:lvl1pPr marL="1416843" indent="-1416843" algn="l">
              <a:spcBef>
                <a:spcPts val="13500"/>
              </a:spcBef>
              <a:buSzPct val="145000"/>
              <a:buChar char="•"/>
              <a:defRPr sz="10200"/>
            </a:lvl1pPr>
            <a:lvl2pPr marL="1861343" indent="-1416843" algn="l">
              <a:spcBef>
                <a:spcPts val="13500"/>
              </a:spcBef>
              <a:buSzPct val="145000"/>
              <a:buChar char="•"/>
              <a:defRPr sz="10200"/>
            </a:lvl2pPr>
            <a:lvl3pPr marL="2305843" indent="-1416843" algn="l">
              <a:spcBef>
                <a:spcPts val="13500"/>
              </a:spcBef>
              <a:buSzPct val="145000"/>
              <a:buChar char="•"/>
              <a:defRPr sz="10200"/>
            </a:lvl3pPr>
            <a:lvl4pPr marL="2750343" indent="-1416843" algn="l">
              <a:spcBef>
                <a:spcPts val="13500"/>
              </a:spcBef>
              <a:buSzPct val="145000"/>
              <a:buChar char="•"/>
              <a:defRPr sz="10200"/>
            </a:lvl4pPr>
            <a:lvl5pPr marL="3194843" indent="-1416843" algn="l">
              <a:spcBef>
                <a:spcPts val="13500"/>
              </a:spcBef>
              <a:buSzPct val="145000"/>
              <a:buChar char="•"/>
              <a:defRPr sz="102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>
            <a:spLocks noGrp="1"/>
          </p:cNvSpPr>
          <p:nvPr>
            <p:ph type="pic" sz="half" idx="21"/>
          </p:nvPr>
        </p:nvSpPr>
        <p:spPr>
          <a:xfrm>
            <a:off x="6503789" y="11845726"/>
            <a:ext cx="16096878" cy="107312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25947" y="11845726"/>
            <a:ext cx="9105305" cy="10731253"/>
          </a:xfrm>
          <a:prstGeom prst="rect">
            <a:avLst/>
          </a:prstGeom>
        </p:spPr>
        <p:txBody>
          <a:bodyPr anchor="ctr"/>
          <a:lstStyle>
            <a:lvl1pPr marL="1102178" indent="-1102178" algn="l">
              <a:spcBef>
                <a:spcPts val="10300"/>
              </a:spcBef>
              <a:buSzPct val="145000"/>
              <a:buChar char="•"/>
              <a:defRPr sz="9000"/>
            </a:lvl1pPr>
            <a:lvl2pPr marL="1445078" indent="-1102178" algn="l">
              <a:spcBef>
                <a:spcPts val="10300"/>
              </a:spcBef>
              <a:buSzPct val="145000"/>
              <a:buChar char="•"/>
              <a:defRPr sz="9000"/>
            </a:lvl2pPr>
            <a:lvl3pPr marL="1787978" indent="-1102178" algn="l">
              <a:spcBef>
                <a:spcPts val="10300"/>
              </a:spcBef>
              <a:buSzPct val="145000"/>
              <a:buChar char="•"/>
              <a:defRPr sz="9000"/>
            </a:lvl3pPr>
            <a:lvl4pPr marL="2130878" indent="-1102178" algn="l">
              <a:spcBef>
                <a:spcPts val="10300"/>
              </a:spcBef>
              <a:buSzPct val="145000"/>
              <a:buChar char="•"/>
              <a:defRPr sz="9000"/>
            </a:lvl4pPr>
            <a:lvl5pPr marL="2473778" indent="-1102178" algn="l">
              <a:spcBef>
                <a:spcPts val="10300"/>
              </a:spcBef>
              <a:buSzPct val="145000"/>
              <a:buChar char="•"/>
              <a:defRPr sz="90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0824421" y="23292395"/>
            <a:ext cx="539196" cy="93543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25947" y="9591079"/>
            <a:ext cx="18947706" cy="12313842"/>
          </a:xfrm>
          <a:prstGeom prst="rect">
            <a:avLst/>
          </a:prstGeom>
        </p:spPr>
        <p:txBody>
          <a:bodyPr anchor="ctr"/>
          <a:lstStyle>
            <a:lvl1pPr marL="1416843" indent="-1416843" algn="l">
              <a:spcBef>
                <a:spcPts val="13500"/>
              </a:spcBef>
              <a:buSzPct val="145000"/>
              <a:buChar char="•"/>
              <a:defRPr sz="10200"/>
            </a:lvl1pPr>
            <a:lvl2pPr marL="1861343" indent="-1416843" algn="l">
              <a:spcBef>
                <a:spcPts val="13500"/>
              </a:spcBef>
              <a:buSzPct val="145000"/>
              <a:buChar char="•"/>
              <a:defRPr sz="10200"/>
            </a:lvl2pPr>
            <a:lvl3pPr marL="2305843" indent="-1416843" algn="l">
              <a:spcBef>
                <a:spcPts val="13500"/>
              </a:spcBef>
              <a:buSzPct val="145000"/>
              <a:buChar char="•"/>
              <a:defRPr sz="10200"/>
            </a:lvl3pPr>
            <a:lvl4pPr marL="2750343" indent="-1416843" algn="l">
              <a:spcBef>
                <a:spcPts val="13500"/>
              </a:spcBef>
              <a:buSzPct val="145000"/>
              <a:buChar char="•"/>
              <a:defRPr sz="10200"/>
            </a:lvl4pPr>
            <a:lvl5pPr marL="3194843" indent="-1416843" algn="l">
              <a:spcBef>
                <a:spcPts val="13500"/>
              </a:spcBef>
              <a:buSzPct val="145000"/>
              <a:buChar char="•"/>
              <a:defRPr sz="102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>
            <a:spLocks noGrp="1"/>
          </p:cNvSpPr>
          <p:nvPr>
            <p:ph type="pic" sz="quarter" idx="21"/>
          </p:nvPr>
        </p:nvSpPr>
        <p:spPr>
          <a:xfrm>
            <a:off x="11191937" y="16116548"/>
            <a:ext cx="9658127" cy="6438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eg"/>
          <p:cNvSpPr>
            <a:spLocks noGrp="1"/>
          </p:cNvSpPr>
          <p:nvPr>
            <p:ph type="pic" sz="quarter" idx="22"/>
          </p:nvPr>
        </p:nvSpPr>
        <p:spPr>
          <a:xfrm>
            <a:off x="11468348" y="8702228"/>
            <a:ext cx="9105305" cy="91053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eg"/>
          <p:cNvSpPr>
            <a:spLocks noGrp="1"/>
          </p:cNvSpPr>
          <p:nvPr>
            <p:ph type="pic" sz="half" idx="23"/>
          </p:nvPr>
        </p:nvSpPr>
        <p:spPr>
          <a:xfrm>
            <a:off x="-4834484" y="8940700"/>
            <a:ext cx="20421899" cy="1361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2167929" y="10219779"/>
            <a:ext cx="17863742" cy="5636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86717" tIns="86717" rIns="86717" bIns="86717" anchor="b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2167929" y="16029830"/>
            <a:ext cx="17863742" cy="192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86717" tIns="86717" rIns="86717" bIns="86717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0824421" y="23292395"/>
            <a:ext cx="539196" cy="917016"/>
          </a:xfrm>
          <a:prstGeom prst="rect">
            <a:avLst/>
          </a:prstGeom>
          <a:ln w="12700">
            <a:miter lim="400000"/>
          </a:ln>
        </p:spPr>
        <p:txBody>
          <a:bodyPr wrap="none" lIns="86717" tIns="86717" rIns="86717" bIns="86717">
            <a:spAutoFit/>
          </a:bodyPr>
          <a:lstStyle>
            <a:lvl1pPr>
              <a:defRPr sz="5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ktangel"/>
          <p:cNvSpPr/>
          <p:nvPr/>
        </p:nvSpPr>
        <p:spPr>
          <a:xfrm>
            <a:off x="0" y="12700"/>
            <a:ext cx="22165243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2" name="Rektangel"/>
          <p:cNvSpPr/>
          <p:nvPr/>
        </p:nvSpPr>
        <p:spPr>
          <a:xfrm>
            <a:off x="17178" y="29806900"/>
            <a:ext cx="22165244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pic>
        <p:nvPicPr>
          <p:cNvPr id="133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486" y="300843"/>
            <a:ext cx="2710270" cy="1216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F30669D-1A6E-AB4B-B0CB-81FF01CFD7B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59" y="16456348"/>
            <a:ext cx="4429894" cy="4411436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8326DA3-1D4D-1B49-B571-06D3F0FB4EA4}"/>
              </a:ext>
            </a:extLst>
          </p:cNvPr>
          <p:cNvSpPr txBox="1"/>
          <p:nvPr/>
        </p:nvSpPr>
        <p:spPr>
          <a:xfrm>
            <a:off x="8305801" y="10814692"/>
            <a:ext cx="12318127" cy="29451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Pasienten laster ned ECG247 appen på egen telefon og følger instruksene</a:t>
            </a:r>
            <a:endParaRPr kumimoji="0" lang="nb-NO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3BC0369-1EE6-E84C-9BB8-DB953DAD1E5E}"/>
              </a:ext>
            </a:extLst>
          </p:cNvPr>
          <p:cNvSpPr txBox="1"/>
          <p:nvPr/>
        </p:nvSpPr>
        <p:spPr>
          <a:xfrm>
            <a:off x="8305800" y="17410457"/>
            <a:ext cx="12318127" cy="20217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Pasienten deler testen med legen i ECG247 appen</a:t>
            </a:r>
            <a:endParaRPr kumimoji="0" lang="nb-NO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08080627-4D19-4E4B-8AAA-A57892FA39BC}"/>
              </a:ext>
            </a:extLst>
          </p:cNvPr>
          <p:cNvSpPr txBox="1"/>
          <p:nvPr/>
        </p:nvSpPr>
        <p:spPr>
          <a:xfrm>
            <a:off x="7962900" y="23147013"/>
            <a:ext cx="12318127" cy="29451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Legen logger inn på www.ecg247.com for å vurdere resultatene og lage rapport</a:t>
            </a:r>
            <a:endParaRPr kumimoji="0" lang="nb-NO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9740BFEB-E3E2-284C-8C03-21FC497F09C5}"/>
              </a:ext>
            </a:extLst>
          </p:cNvPr>
          <p:cNvSpPr txBox="1"/>
          <p:nvPr/>
        </p:nvSpPr>
        <p:spPr>
          <a:xfrm>
            <a:off x="8334266" y="4047573"/>
            <a:ext cx="12318127" cy="29451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6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Bestill ECG247 sensor og elektrodeplaster på www.ecg247.com</a:t>
            </a: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57A95871-9973-AB4F-AD9B-F0F94086A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06" y="10146845"/>
            <a:ext cx="4191000" cy="4191000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6BECE22C-609E-0B44-AE0C-746047B734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06" y="3541817"/>
            <a:ext cx="4191000" cy="4191000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E12C363F-C5CC-924C-BFFA-1BEF25ACDF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06" y="22524072"/>
            <a:ext cx="4191000" cy="4191000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289EA64-4202-AF4E-A439-7432A3CDEC41}"/>
              </a:ext>
            </a:extLst>
          </p:cNvPr>
          <p:cNvSpPr txBox="1"/>
          <p:nvPr/>
        </p:nvSpPr>
        <p:spPr>
          <a:xfrm>
            <a:off x="7332472" y="30004367"/>
            <a:ext cx="7534656" cy="1190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ctr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6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ecg247.com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ktangel"/>
          <p:cNvSpPr/>
          <p:nvPr/>
        </p:nvSpPr>
        <p:spPr>
          <a:xfrm>
            <a:off x="0" y="12700"/>
            <a:ext cx="22165243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2" name="Rektangel"/>
          <p:cNvSpPr/>
          <p:nvPr/>
        </p:nvSpPr>
        <p:spPr>
          <a:xfrm>
            <a:off x="17178" y="29806900"/>
            <a:ext cx="22165244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3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486" y="300843"/>
            <a:ext cx="2710270" cy="1216377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TekstSylinder 34">
            <a:extLst>
              <a:ext uri="{FF2B5EF4-FFF2-40B4-BE49-F238E27FC236}">
                <a16:creationId xmlns:a16="http://schemas.microsoft.com/office/drawing/2014/main" id="{9740BFEB-E3E2-284C-8C03-21FC497F09C5}"/>
              </a:ext>
            </a:extLst>
          </p:cNvPr>
          <p:cNvSpPr txBox="1"/>
          <p:nvPr/>
        </p:nvSpPr>
        <p:spPr>
          <a:xfrm>
            <a:off x="9484270" y="3386999"/>
            <a:ext cx="12318127" cy="38068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Atrieflimmer 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Uregelmessig smalkompleks (QRS ≤0,12 s) rytme - varierende avstand mellom QRS-kompleksene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4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Ikke p-bølge foran hvert </a:t>
            </a:r>
            <a:r>
              <a:rPr lang="nb-NO" sz="4400" b="0" dirty="0">
                <a:solidFill>
                  <a:schemeClr val="bg1"/>
                </a:solidFill>
              </a:rPr>
              <a:t>QRS-kompleks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5767E5B6-02AB-DA4A-968D-7C0ECD49E030}"/>
              </a:ext>
            </a:extLst>
          </p:cNvPr>
          <p:cNvSpPr txBox="1"/>
          <p:nvPr/>
        </p:nvSpPr>
        <p:spPr>
          <a:xfrm>
            <a:off x="9415327" y="8050398"/>
            <a:ext cx="12318127" cy="44840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Atrieflutter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Regelmessig smalkompleks rytme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«Sagtannet» grunnlinje (atriefrekvens ofte ca. 320 /min)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Ofte 2:1 (evt. </a:t>
            </a:r>
            <a:r>
              <a:rPr lang="nb-NO" sz="4400" b="0">
                <a:solidFill>
                  <a:schemeClr val="bg1"/>
                </a:solidFill>
              </a:rPr>
              <a:t>3:1) overledning </a:t>
            </a:r>
            <a:r>
              <a:rPr lang="nb-NO" sz="4400" b="0" dirty="0">
                <a:solidFill>
                  <a:schemeClr val="bg1"/>
                </a:solidFill>
              </a:rPr>
              <a:t>til ventriklene og stabil ventrikkelhastighet 160 /min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3291839-4F22-0147-AD21-B9324C34FC19}"/>
              </a:ext>
            </a:extLst>
          </p:cNvPr>
          <p:cNvSpPr txBox="1"/>
          <p:nvPr/>
        </p:nvSpPr>
        <p:spPr>
          <a:xfrm>
            <a:off x="9415326" y="13112779"/>
            <a:ext cx="12318127" cy="3129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Supraventrikulær </a:t>
            </a:r>
            <a:r>
              <a:rPr lang="nb-NO" sz="6000" b="0" dirty="0" err="1">
                <a:solidFill>
                  <a:schemeClr val="bg1"/>
                </a:solidFill>
              </a:rPr>
              <a:t>takykardi</a:t>
            </a:r>
            <a:endParaRPr lang="nb-NO" sz="6000" b="0" dirty="0">
              <a:solidFill>
                <a:schemeClr val="bg1"/>
              </a:solidFill>
            </a:endParaRP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Regelmessig rask (120-250 /min) smalkompleks rytme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Ikke synlig p-bølge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5CB86338-F0B2-1244-8057-80A90A9F02D1}"/>
              </a:ext>
            </a:extLst>
          </p:cNvPr>
          <p:cNvSpPr txBox="1"/>
          <p:nvPr/>
        </p:nvSpPr>
        <p:spPr>
          <a:xfrm>
            <a:off x="9415325" y="16849602"/>
            <a:ext cx="12318127" cy="3129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Ventrikkeltakykardi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nb-NO" sz="4400" b="0" dirty="0">
                <a:solidFill>
                  <a:schemeClr val="bg1"/>
                </a:solidFill>
              </a:rPr>
              <a:t>Regelmessig rask (&gt;100 /min) bredkompleks (QRS &gt;0,12 s) rytme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Ikke synlig p-bølge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4F7D375D-F863-7D4E-A9C6-4254D68B9ABD}"/>
              </a:ext>
            </a:extLst>
          </p:cNvPr>
          <p:cNvSpPr txBox="1"/>
          <p:nvPr/>
        </p:nvSpPr>
        <p:spPr>
          <a:xfrm>
            <a:off x="9415324" y="20825566"/>
            <a:ext cx="12318127" cy="3129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Supraventrikulær ekstrasystole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Prematurt slag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P-bølge med endret utseende 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Normalt QRS-kompleks 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74845700-EB91-B646-9FCF-0C555E959A45}"/>
              </a:ext>
            </a:extLst>
          </p:cNvPr>
          <p:cNvSpPr txBox="1"/>
          <p:nvPr/>
        </p:nvSpPr>
        <p:spPr>
          <a:xfrm>
            <a:off x="9415323" y="24736852"/>
            <a:ext cx="12318127" cy="3129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6000" b="0" dirty="0">
                <a:solidFill>
                  <a:schemeClr val="bg1"/>
                </a:solidFill>
              </a:rPr>
              <a:t>Ventrikulær ekstrasystole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Prematurt slag</a:t>
            </a:r>
          </a:p>
          <a:p>
            <a:pPr marL="857250" marR="0" indent="-85725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4400" b="0" dirty="0">
                <a:solidFill>
                  <a:schemeClr val="bg1"/>
                </a:solidFill>
              </a:rPr>
              <a:t>Ingen p-bølge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nb-NO" sz="4400" b="0" dirty="0">
                <a:solidFill>
                  <a:schemeClr val="bg1"/>
                </a:solidFill>
              </a:rPr>
              <a:t>Bredt QRS-kompleks (&gt;0,12 s)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C997E9B-DA76-4945-872E-56D2381C7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03" y="4360313"/>
            <a:ext cx="8191626" cy="226160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458E7048-5567-544C-B7D3-D3D1577C2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46" y="8562179"/>
            <a:ext cx="8136170" cy="267187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E6D99EB-305E-B642-8A38-A0FF5587B0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633" y="13174322"/>
            <a:ext cx="8122683" cy="2410743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BFAEB290-AAE5-8447-BB5C-0DCA3FEF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633" y="17203616"/>
            <a:ext cx="8109196" cy="259355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950DBB15-6097-B64F-A046-A94DE7BE11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172" y="25188757"/>
            <a:ext cx="8210595" cy="2261601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EA66C038-A1D6-C74E-AD15-4525B5B8F4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146" y="21584259"/>
            <a:ext cx="8041011" cy="2017257"/>
          </a:xfrm>
          <a:prstGeom prst="rect">
            <a:avLst/>
          </a:prstGeom>
        </p:spPr>
      </p:pic>
      <p:sp>
        <p:nvSpPr>
          <p:cNvPr id="18" name="TekstSylinder 17">
            <a:extLst>
              <a:ext uri="{FF2B5EF4-FFF2-40B4-BE49-F238E27FC236}">
                <a16:creationId xmlns:a16="http://schemas.microsoft.com/office/drawing/2014/main" id="{1B76BC8B-98B7-E440-B6BC-D78D2F59E5F5}"/>
              </a:ext>
            </a:extLst>
          </p:cNvPr>
          <p:cNvSpPr txBox="1"/>
          <p:nvPr/>
        </p:nvSpPr>
        <p:spPr>
          <a:xfrm>
            <a:off x="7332472" y="30004367"/>
            <a:ext cx="7534656" cy="1190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0" marR="0" indent="0" algn="ctr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6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ecg247.com</a:t>
            </a:r>
          </a:p>
        </p:txBody>
      </p:sp>
    </p:spTree>
    <p:extLst>
      <p:ext uri="{BB962C8B-B14F-4D97-AF65-F5344CB8AC3E}">
        <p14:creationId xmlns:p14="http://schemas.microsoft.com/office/powerpoint/2010/main" val="35878249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Egendefinert</PresentationFormat>
  <Paragraphs>27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ønsker å motta en ECG247 sensor og få mer informasjon og opplæring</dc:title>
  <dc:creator>Siri Lindland</dc:creator>
  <cp:lastModifiedBy>Siri Lindland</cp:lastModifiedBy>
  <cp:revision>21</cp:revision>
  <cp:lastPrinted>2021-05-14T19:53:51Z</cp:lastPrinted>
  <dcterms:modified xsi:type="dcterms:W3CDTF">2022-04-19T12:30:14Z</dcterms:modified>
</cp:coreProperties>
</file>