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handoutMasterIdLst>
    <p:handoutMasterId r:id="rId34"/>
  </p:handoutMasterIdLst>
  <p:sldIdLst>
    <p:sldId id="502" r:id="rId2"/>
    <p:sldId id="527" r:id="rId3"/>
    <p:sldId id="470" r:id="rId4"/>
    <p:sldId id="503" r:id="rId5"/>
    <p:sldId id="472" r:id="rId6"/>
    <p:sldId id="529" r:id="rId7"/>
    <p:sldId id="520" r:id="rId8"/>
    <p:sldId id="536" r:id="rId9"/>
    <p:sldId id="534" r:id="rId10"/>
    <p:sldId id="516" r:id="rId11"/>
    <p:sldId id="533" r:id="rId12"/>
    <p:sldId id="530" r:id="rId13"/>
    <p:sldId id="517" r:id="rId14"/>
    <p:sldId id="525" r:id="rId15"/>
    <p:sldId id="538" r:id="rId16"/>
    <p:sldId id="463" r:id="rId17"/>
    <p:sldId id="485" r:id="rId18"/>
    <p:sldId id="464" r:id="rId19"/>
    <p:sldId id="492" r:id="rId20"/>
    <p:sldId id="531" r:id="rId21"/>
    <p:sldId id="484" r:id="rId22"/>
    <p:sldId id="532" r:id="rId23"/>
    <p:sldId id="445" r:id="rId24"/>
    <p:sldId id="521" r:id="rId25"/>
    <p:sldId id="446" r:id="rId26"/>
    <p:sldId id="524" r:id="rId27"/>
    <p:sldId id="489" r:id="rId28"/>
    <p:sldId id="500" r:id="rId29"/>
    <p:sldId id="501" r:id="rId30"/>
    <p:sldId id="508" r:id="rId31"/>
    <p:sldId id="458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7F"/>
    <a:srgbClr val="1E706E"/>
    <a:srgbClr val="195D5B"/>
    <a:srgbClr val="C5C5C5"/>
    <a:srgbClr val="2CA29F"/>
    <a:srgbClr val="ABABAB"/>
    <a:srgbClr val="258785"/>
    <a:srgbClr val="349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81918" autoAdjust="0"/>
  </p:normalViewPr>
  <p:slideViewPr>
    <p:cSldViewPr>
      <p:cViewPr varScale="1">
        <p:scale>
          <a:sx n="66" d="100"/>
          <a:sy n="66" d="100"/>
        </p:scale>
        <p:origin x="15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ED67-C137-4CE3-88A1-32BB489831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2747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B43670B5-3044-4DAB-901C-51D46C41E2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75437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7A0C8-28FB-448D-9B0B-7A7398E15807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420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69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77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1400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ko-KR" altLang="en-US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59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92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2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5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28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28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7930-6C09-42C7-831A-A03D563E417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87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347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347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18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1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28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79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2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2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7930-6C09-42C7-831A-A03D563E417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87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0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84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59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70B5-3044-4DAB-901C-51D46C41E22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10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23025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All information in the presentation are highly confidential and no part of contents may be informed or transmitted without permission from ALPINION Medical Systems.</a:t>
            </a:r>
            <a:endParaRPr kumimoji="0" lang="ko-KR" altLang="en-US" sz="1000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000" b="1" kern="1200" spc="-100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318248"/>
            <a:ext cx="6400800" cy="1343000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b="1" kern="1200" spc="-1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0" name="그림 9" descr="cover sample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1307" y="106710"/>
            <a:ext cx="8229600" cy="1143000"/>
          </a:xfrm>
        </p:spPr>
        <p:txBody>
          <a:bodyPr>
            <a:normAutofit/>
          </a:bodyPr>
          <a:lstStyle>
            <a:lvl1pPr>
              <a:defRPr kumimoji="0" lang="ko-KR" alt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0098A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96544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0"/>
              </a:spcBef>
              <a:buFont typeface="Arial" pitchFamily="34" charset="0"/>
              <a:buNone/>
              <a:defRPr lang="ko-KR" altLang="en-US" sz="2800" kern="1200" spc="-100" dirty="0" smtClean="0">
                <a:solidFill>
                  <a:srgbClr val="0098A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342900" indent="-342900" algn="l" defTabSz="914400" rtl="0" eaLnBrk="1" latinLnBrk="1" hangingPunct="1">
              <a:spcBef>
                <a:spcPct val="0"/>
              </a:spcBef>
              <a:buFont typeface="Arial" pitchFamily="34" charset="0"/>
              <a:buNone/>
              <a:defRPr lang="ko-KR" altLang="en-US" sz="2000" kern="12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2pPr>
            <a:lvl3pPr>
              <a:defRPr lang="ko-KR" altLang="en-US" sz="2000" kern="12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3pPr>
            <a:lvl4pPr>
              <a:defRPr lang="ko-KR" altLang="en-US" sz="2000" kern="12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4pPr>
            <a:lvl5pPr>
              <a:defRPr lang="ko-KR" altLang="en-US" sz="2000" kern="12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76988"/>
            <a:ext cx="2895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그림 7" descr="ppt _f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EB24BBE-551A-45DE-ADC6-7112256CAD18}" type="datetimeFigureOut">
              <a:rPr lang="ko-KR" altLang="en-US" smtClean="0"/>
              <a:pPr/>
              <a:t>2019. 6. 27.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234CC14-6B03-45B1-87D7-63829D9C72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 descr="ppt _f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14.jpe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5" Type="http://schemas.openxmlformats.org/officeDocument/2006/relationships/image" Target="../media/image19.jpe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microsoft.com/office/2007/relationships/hdphoto" Target="../media/hdphoto13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5.wdp"/><Relationship Id="rId5" Type="http://schemas.openxmlformats.org/officeDocument/2006/relationships/image" Target="../media/image25.jpe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microsoft.com/office/2007/relationships/hdphoto" Target="../media/hdphoto16.wdp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8.wdp"/><Relationship Id="rId5" Type="http://schemas.openxmlformats.org/officeDocument/2006/relationships/image" Target="../media/image33.jpeg"/><Relationship Id="rId4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0.wdp"/><Relationship Id="rId5" Type="http://schemas.openxmlformats.org/officeDocument/2006/relationships/image" Target="../media/image35.jpeg"/><Relationship Id="rId4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1.wdp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2.wdp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5.wdp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106954" y="2204864"/>
            <a:ext cx="403704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4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Urology</a:t>
            </a:r>
            <a:endParaRPr lang="ko-KR" altLang="en-US" sz="6000" dirty="0"/>
          </a:p>
        </p:txBody>
      </p:sp>
      <p:sp>
        <p:nvSpPr>
          <p:cNvPr id="9" name="직사각형 8"/>
          <p:cNvSpPr/>
          <p:nvPr/>
        </p:nvSpPr>
        <p:spPr>
          <a:xfrm>
            <a:off x="2463180" y="4305290"/>
            <a:ext cx="449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</a:rPr>
              <a:t>Clinical Application Specialist Team</a:t>
            </a:r>
          </a:p>
          <a:p>
            <a:pPr algn="ctr"/>
            <a:endParaRPr lang="en-US" altLang="ko-KR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8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PINION\Desktop\twinkle artifac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7694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Calculus</a:t>
            </a:r>
          </a:p>
        </p:txBody>
      </p:sp>
      <p:pic>
        <p:nvPicPr>
          <p:cNvPr id="20" name="Picture 2" descr="http://www.sonoguide.com/Images/Renal_content/Renal-Figure-10(2)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8078" r="12231"/>
          <a:stretch/>
        </p:blipFill>
        <p:spPr bwMode="auto">
          <a:xfrm>
            <a:off x="755576" y="3284984"/>
            <a:ext cx="3791945" cy="3024336"/>
          </a:xfrm>
          <a:prstGeom prst="rect">
            <a:avLst/>
          </a:prstGeom>
          <a:noFill/>
        </p:spPr>
      </p:pic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56020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Salt or calcium contained secretions become like stone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When Balance is broken due to salts or calcium </a:t>
            </a:r>
            <a:r>
              <a:rPr lang="en-US" altLang="ko-KR" sz="2000" dirty="0" err="1">
                <a:latin typeface="Calibri" panose="020F0502020204030204" pitchFamily="34" charset="0"/>
              </a:rPr>
              <a:t>hyperingestion</a:t>
            </a:r>
            <a:r>
              <a:rPr lang="en-US" altLang="ko-KR" sz="2000" dirty="0">
                <a:latin typeface="Calibri" panose="020F0502020204030204" pitchFamily="34" charset="0"/>
              </a:rPr>
              <a:t> etc.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Progress : </a:t>
            </a:r>
            <a:r>
              <a:rPr lang="en-US" altLang="ko-KR" sz="2000" dirty="0">
                <a:latin typeface="Calibri" panose="020F0502020204030204" pitchFamily="34" charset="0"/>
              </a:rPr>
              <a:t>Abdominal pain, </a:t>
            </a:r>
            <a:r>
              <a:rPr lang="en-US" altLang="ko-KR" sz="2000" dirty="0" err="1">
                <a:latin typeface="Calibri" panose="020F0502020204030204" pitchFamily="34" charset="0"/>
              </a:rPr>
              <a:t>hydronephrosis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Posterior shadowing, twinkle artifact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9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 err="1">
                <a:latin typeface="Calibri" panose="020F0502020204030204" pitchFamily="34" charset="0"/>
                <a:ea typeface="맑은 고딕" pitchFamily="50" charset="-127"/>
              </a:rPr>
              <a:t>Hydronephrosis</a:t>
            </a:r>
            <a:endParaRPr lang="en-US" altLang="ko-KR" sz="2400" b="1" dirty="0"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9542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Mild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26" name="Picture 4" descr="http://www.sonoguide.com/Images/Renal_content/Renal-Figure-6a(2)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2823501" cy="18002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11960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Moderate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28" name="Picture 10" descr="http://www.sonoguide.com/Images/Renal_content/Renal-Figure-7(2)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387" y="4149080"/>
            <a:ext cx="2882461" cy="1800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236027" y="5949280"/>
            <a:ext cx="10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Severe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56020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Renal pelvis and calyces expands due to urine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Obstruction of urinary tract, Pregnancy, calculus, bladder reflux,    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trauma, Benign prostatic hyperplasia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① Mild - renal pelvis expands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     </a:t>
            </a:r>
            <a:r>
              <a:rPr lang="en-US" altLang="ko-KR" sz="1100" dirty="0">
                <a:solidFill>
                  <a:schemeClr val="bg1"/>
                </a:solidFill>
                <a:latin typeface="Calibri" panose="020F0502020204030204" pitchFamily="34" charset="0"/>
              </a:rPr>
              <a:t>..</a:t>
            </a:r>
            <a:r>
              <a:rPr lang="en-US" altLang="ko-KR" sz="2000" dirty="0">
                <a:latin typeface="Calibri" panose="020F0502020204030204" pitchFamily="34" charset="0"/>
              </a:rPr>
              <a:t>② Moderate - renal pelvis and calyces expands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</a:rPr>
              <a:t>..                            </a:t>
            </a:r>
            <a:r>
              <a:rPr lang="en-US" altLang="ko-KR" sz="2000" dirty="0">
                <a:latin typeface="Calibri" panose="020F0502020204030204" pitchFamily="34" charset="0"/>
              </a:rPr>
              <a:t>③Severe - renal pelvis and calyces expands, cortex thin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pic>
        <p:nvPicPr>
          <p:cNvPr id="31" name="Picture 8" descr="http://www.sonoguide.com/Images/Renal_content/Renal-Figure-5(2)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1"/>
            <a:ext cx="2770481" cy="18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15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PINION\Desktop\Renal_cyst_ultrasound_110302161003_16135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 bwMode="auto">
          <a:xfrm>
            <a:off x="785785" y="3429000"/>
            <a:ext cx="368367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Simple cyst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Mild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PINION\Desktop\renal cyst US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79"/>
          <a:stretch/>
        </p:blipFill>
        <p:spPr bwMode="auto">
          <a:xfrm>
            <a:off x="4572000" y="3429000"/>
            <a:ext cx="3672407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560202"/>
            <a:ext cx="8604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Pouch with membrane and contents that are distinct from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surrounding tissue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Aging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Mostly benign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Clear boundary and hypoechoic, posterior echo enhancement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8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Polycystic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Mild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ALPINION\Desktop\대리점 교육 자료 제작\8강 kidney part 2-1\polycystic kidne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/>
          <a:stretch/>
        </p:blipFill>
        <p:spPr bwMode="auto">
          <a:xfrm>
            <a:off x="5076056" y="1268760"/>
            <a:ext cx="3199405" cy="24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PINION\Desktop\대리점 교육 자료 제작\8강 kidney part 2-1\polycystic kidney u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37" b="17830"/>
          <a:stretch/>
        </p:blipFill>
        <p:spPr bwMode="auto">
          <a:xfrm>
            <a:off x="5031771" y="3853976"/>
            <a:ext cx="3225868" cy="22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LPINION\Desktop\대리점 교육 자료 제작\8강 kidney part 2-1\polycystic kidney u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r="91836" b="84031"/>
          <a:stretch/>
        </p:blipFill>
        <p:spPr bwMode="auto">
          <a:xfrm flipH="1">
            <a:off x="5973164" y="4005064"/>
            <a:ext cx="183012" cy="2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LPINION\Desktop\대리점 교육 자료 제작\8강 kidney part 2-1\polycystic kidney u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r="91836" b="84031"/>
          <a:stretch/>
        </p:blipFill>
        <p:spPr bwMode="auto">
          <a:xfrm flipH="1">
            <a:off x="3524892" y="4005064"/>
            <a:ext cx="183012" cy="2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LPINION\Desktop\fetal polycystic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3" t="9026" r="4279" b="29232"/>
          <a:stretch/>
        </p:blipFill>
        <p:spPr bwMode="auto">
          <a:xfrm>
            <a:off x="1068644" y="3861048"/>
            <a:ext cx="3287332" cy="22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08104" y="4101544"/>
            <a:ext cx="144016" cy="1439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ko-KR" alt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Infantile (Fetal ultrasound)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1698" y="6165304"/>
            <a:ext cx="7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Adult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1549316"/>
            <a:ext cx="4721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Multiple cyst</a:t>
            </a:r>
          </a:p>
          <a:p>
            <a:r>
              <a:rPr lang="en-US" altLang="ko-KR" b="1" dirty="0">
                <a:latin typeface="Calibri" panose="020F0502020204030204" pitchFamily="34" charset="0"/>
              </a:rPr>
              <a:t>   </a:t>
            </a:r>
            <a:r>
              <a:rPr lang="en-US" altLang="ko-KR" sz="2000" dirty="0">
                <a:latin typeface="Calibri" panose="020F0502020204030204" pitchFamily="34" charset="0"/>
              </a:rPr>
              <a:t>①Infantile – Recessive gene, fine cyst,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  liver disease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②Adult – Dominant gene, age (over 40Y)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large cyst, complication</a:t>
            </a:r>
          </a:p>
        </p:txBody>
      </p:sp>
    </p:spTree>
    <p:extLst>
      <p:ext uri="{BB962C8B-B14F-4D97-AF65-F5344CB8AC3E}">
        <p14:creationId xmlns:p14="http://schemas.microsoft.com/office/powerpoint/2010/main" val="129277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4074247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Acute pyelonephritis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Mild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Severe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5730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549241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Bacterial growth in kidneys as a kind of urinary tract infection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Mostly caused Escherichia coli, female, right kidney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Symptom : </a:t>
            </a:r>
            <a:r>
              <a:rPr lang="en-US" altLang="ko-KR" sz="2000" dirty="0">
                <a:latin typeface="Calibri" panose="020F0502020204030204" pitchFamily="34" charset="0"/>
              </a:rPr>
              <a:t>Back pain, fever, hematuria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Progress : </a:t>
            </a:r>
            <a:r>
              <a:rPr lang="en-US" altLang="ko-KR" sz="2000" dirty="0">
                <a:latin typeface="Calibri" panose="020F0502020204030204" pitchFamily="34" charset="0"/>
              </a:rPr>
              <a:t>If repeated, develops into chronic pyelonephritis</a:t>
            </a: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C:\Users\ALPINION\Desktop\1186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9" y="3429000"/>
            <a:ext cx="384042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LPINION\Desktop\1187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91" y="3429000"/>
            <a:ext cx="384042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7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PINION\Desktop\small_echogenic_kidney_label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13704" b="7053"/>
          <a:stretch/>
        </p:blipFill>
        <p:spPr bwMode="auto">
          <a:xfrm>
            <a:off x="4283968" y="3212976"/>
            <a:ext cx="2196244" cy="15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4074247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CRF (Chronic Renal Failure)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015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Severe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549241"/>
            <a:ext cx="8604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Kidney function is very low so waste not excreted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Diabetes mellitus, hypertension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over 3month, kidney function decrease 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Function is slowly degraded and can not be recovered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4 level of echo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-</a:t>
            </a:r>
            <a:r>
              <a:rPr lang="en-US" altLang="ko-KR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Ⅰ: liver&gt; kidney, Ⅱ: liver=kidney, Ⅲ: liver&lt;kidney, Ⅳ:liver&lt;&lt;kidney</a:t>
            </a:r>
          </a:p>
        </p:txBody>
      </p:sp>
      <p:pic>
        <p:nvPicPr>
          <p:cNvPr id="1026" name="Picture 2" descr="C:\Users\ALPINION\Desktop\47qv-34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21" y="4869159"/>
            <a:ext cx="2253229" cy="15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 descr="C:\Users\ALPINION\Desktop\kidne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r="5984"/>
          <a:stretch/>
        </p:blipFill>
        <p:spPr bwMode="auto">
          <a:xfrm>
            <a:off x="1499621" y="3212976"/>
            <a:ext cx="2253229" cy="15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PINION\Desktop\Fig-2-Initial-renal-ultrasound-of-the-right-kidney-in-patient-X-presenting-wi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59"/>
            <a:ext cx="2196244" cy="15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32760" y="3356992"/>
            <a:ext cx="4572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Ⅰ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283968" y="3356992"/>
            <a:ext cx="4572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Ⅱ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1494706" y="5013176"/>
            <a:ext cx="4572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Ⅲ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4283968" y="5013175"/>
            <a:ext cx="457200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Ⅳ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70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785786" y="980728"/>
            <a:ext cx="2643206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Anatomy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70080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Storing and discharging urine</a:t>
            </a:r>
          </a:p>
          <a:p>
            <a:endParaRPr lang="en-US" altLang="ko-KR" sz="2000" b="1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Normal size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  </a:t>
            </a:r>
            <a:r>
              <a:rPr lang="en-US" altLang="ko-KR" sz="2000" dirty="0">
                <a:latin typeface="Calibri" panose="020F0502020204030204" pitchFamily="34" charset="0"/>
              </a:rPr>
              <a:t>- Male : 600ml, Female :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500ml</a:t>
            </a:r>
          </a:p>
        </p:txBody>
      </p:sp>
      <p:pic>
        <p:nvPicPr>
          <p:cNvPr id="2" name="Picture 2" descr="C:\Users\ALPINION\Desktop\대리점 교육 자료 제작\URO\11강 bladder\F50044Xf31-05-9780323096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1" b="29543"/>
          <a:stretch/>
        </p:blipFill>
        <p:spPr bwMode="auto">
          <a:xfrm>
            <a:off x="4644008" y="3861048"/>
            <a:ext cx="41797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788024" y="105273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5004048" y="980728"/>
            <a:ext cx="2643206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Function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2. Bladder – Anatomy &amp; function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ALPINION\Desktop\Bladder_anatomy_final-1024x8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3601" r="3890" b="6282"/>
          <a:stretch/>
        </p:blipFill>
        <p:spPr bwMode="auto">
          <a:xfrm>
            <a:off x="520824" y="1700808"/>
            <a:ext cx="41426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3131840" y="2996952"/>
            <a:ext cx="864096" cy="7920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2071052">
            <a:off x="3830643" y="3769154"/>
            <a:ext cx="102169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6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357818" y="1357298"/>
            <a:ext cx="2000264" cy="1369464"/>
            <a:chOff x="5286380" y="2000240"/>
            <a:chExt cx="2000264" cy="1369464"/>
          </a:xfrm>
        </p:grpSpPr>
        <p:sp>
          <p:nvSpPr>
            <p:cNvPr id="7" name="TextBox 6"/>
            <p:cNvSpPr txBox="1"/>
            <p:nvPr/>
          </p:nvSpPr>
          <p:spPr>
            <a:xfrm>
              <a:off x="5286380" y="300037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Talus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아래쪽 화살표 10"/>
            <p:cNvSpPr/>
            <p:nvPr/>
          </p:nvSpPr>
          <p:spPr>
            <a:xfrm>
              <a:off x="6286512" y="2000240"/>
              <a:ext cx="214314" cy="285752"/>
            </a:xfrm>
            <a:prstGeom prst="down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7072330" y="2000240"/>
              <a:ext cx="214314" cy="285752"/>
            </a:xfrm>
            <a:prstGeom prst="down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아래쪽 화살표 15"/>
            <p:cNvSpPr/>
            <p:nvPr/>
          </p:nvSpPr>
          <p:spPr>
            <a:xfrm rot="10800000">
              <a:off x="7072330" y="2857496"/>
              <a:ext cx="214314" cy="285752"/>
            </a:xfrm>
            <a:prstGeom prst="down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아래쪽 화살표 16"/>
            <p:cNvSpPr/>
            <p:nvPr/>
          </p:nvSpPr>
          <p:spPr>
            <a:xfrm rot="10800000">
              <a:off x="6286512" y="2857496"/>
              <a:ext cx="214314" cy="285752"/>
            </a:xfrm>
            <a:prstGeom prst="down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아래쪽 화살표 20"/>
          <p:cNvSpPr/>
          <p:nvPr/>
        </p:nvSpPr>
        <p:spPr>
          <a:xfrm>
            <a:off x="6301902" y="199055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>
            <a:off x="5796136" y="2132856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296640" y="2996952"/>
            <a:ext cx="77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Talus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neck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Lateral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malleolus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8264" r="14340" b="25387"/>
          <a:stretch/>
        </p:blipFill>
        <p:spPr>
          <a:xfrm>
            <a:off x="755576" y="3501008"/>
            <a:ext cx="3744416" cy="27745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697" r="16080" b="24586"/>
          <a:stretch/>
        </p:blipFill>
        <p:spPr>
          <a:xfrm>
            <a:off x="4644008" y="3501008"/>
            <a:ext cx="3823176" cy="2774544"/>
          </a:xfrm>
          <a:prstGeom prst="rect">
            <a:avLst/>
          </a:prstGeom>
        </p:spPr>
      </p:pic>
      <p:sp>
        <p:nvSpPr>
          <p:cNvPr id="30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2. Bladder – How to scan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908720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Patient : </a:t>
            </a:r>
            <a:r>
              <a:rPr lang="en-US" altLang="ko-KR" sz="2000" dirty="0">
                <a:latin typeface="Calibri" panose="020F0502020204030204" pitchFamily="34" charset="0"/>
              </a:rPr>
              <a:t>Supine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Probe : </a:t>
            </a:r>
            <a:r>
              <a:rPr lang="en-US" altLang="ko-KR" sz="2000" dirty="0">
                <a:latin typeface="Calibri" panose="020F0502020204030204" pitchFamily="34" charset="0"/>
              </a:rPr>
              <a:t>Transverse &amp; longitudinal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Location : </a:t>
            </a:r>
            <a:r>
              <a:rPr lang="en-US" altLang="ko-KR" sz="2000" dirty="0">
                <a:latin typeface="Calibri" panose="020F0502020204030204" pitchFamily="34" charset="0"/>
              </a:rPr>
              <a:t>Lower abdomen, upper pubic symphysis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Preparation : </a:t>
            </a:r>
            <a:r>
              <a:rPr lang="en-US" altLang="ko-KR" sz="2000" dirty="0">
                <a:latin typeface="Calibri" panose="020F0502020204030204" pitchFamily="34" charset="0"/>
              </a:rPr>
              <a:t>Should full fill the urine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Filling, post voiding check</a:t>
            </a:r>
          </a:p>
        </p:txBody>
      </p:sp>
    </p:spTree>
    <p:extLst>
      <p:ext uri="{BB962C8B-B14F-4D97-AF65-F5344CB8AC3E}">
        <p14:creationId xmlns:p14="http://schemas.microsoft.com/office/powerpoint/2010/main" val="304636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93023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Filling &amp; post voiding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medial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89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676962"/>
            <a:ext cx="165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Sciatic nerve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920" y="4797152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Hamstring origin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아래쪽 화살표 17"/>
          <p:cNvSpPr/>
          <p:nvPr/>
        </p:nvSpPr>
        <p:spPr>
          <a:xfrm rot="2100000">
            <a:off x="3419872" y="2996952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7365"/>
          <a:stretch/>
        </p:blipFill>
        <p:spPr>
          <a:xfrm>
            <a:off x="323528" y="3605990"/>
            <a:ext cx="4300591" cy="26313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4208" y="60119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Filling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55" b="-182"/>
          <a:stretch/>
        </p:blipFill>
        <p:spPr>
          <a:xfrm>
            <a:off x="4716016" y="3588985"/>
            <a:ext cx="4288744" cy="26483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9551" y="1556792"/>
            <a:ext cx="799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Size : </a:t>
            </a:r>
            <a:r>
              <a:rPr lang="en-US" altLang="ko-KR" sz="2000" dirty="0">
                <a:latin typeface="Calibri" panose="020F0502020204030204" pitchFamily="34" charset="0"/>
              </a:rPr>
              <a:t>When bladder filled about 300~400ml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Residual urine : </a:t>
            </a:r>
            <a:r>
              <a:rPr lang="en-US" altLang="ko-KR" sz="2000" dirty="0">
                <a:latin typeface="Calibri" panose="020F0502020204030204" pitchFamily="34" charset="0"/>
              </a:rPr>
              <a:t>50~100ml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normal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Normal wall thickness : </a:t>
            </a:r>
            <a:r>
              <a:rPr lang="en-US" altLang="ko-KR" sz="2000" dirty="0">
                <a:latin typeface="Calibri" panose="020F0502020204030204" pitchFamily="34" charset="0"/>
              </a:rPr>
              <a:t>Filling : 3mm, Voiding : 6mm 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2. Bladder – Measure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1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Calculus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medial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5541" y="4114574"/>
            <a:ext cx="138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Greater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trochanter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89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100000">
            <a:off x="3419872" y="2996952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48" y="3401017"/>
            <a:ext cx="4254084" cy="290830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2897" r="18004" b="18001"/>
          <a:stretch/>
        </p:blipFill>
        <p:spPr>
          <a:xfrm>
            <a:off x="755576" y="3401017"/>
            <a:ext cx="3312368" cy="2908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9552" y="1556792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① Because of cystitis, BPH etc., urine is concentration in bladder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ko-KR" sz="9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ko-KR" sz="2000" dirty="0">
                <a:latin typeface="Calibri" panose="020F0502020204030204" pitchFamily="34" charset="0"/>
              </a:rPr>
              <a:t>② Sweat a lot in summer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①Primary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- Occur in bladder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      </a:t>
            </a:r>
            <a:r>
              <a:rPr lang="en-US" altLang="ko-KR" sz="1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ko-KR" sz="2000" dirty="0">
                <a:latin typeface="Calibri" panose="020F0502020204030204" pitchFamily="34" charset="0"/>
              </a:rPr>
              <a:t>②Secondary - Occur in Kidney or ureter</a:t>
            </a:r>
            <a:endParaRPr lang="en-US" altLang="ko-KR" sz="105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Posterior shadowing, moving to patient position</a:t>
            </a:r>
            <a:endParaRPr lang="en-US" altLang="ko-KR" sz="600" dirty="0">
              <a:latin typeface="Calibri" panose="020F0502020204030204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2. Bladder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28710"/>
            <a:ext cx="7139018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3400" indent="-533400">
              <a:spcBef>
                <a:spcPts val="1800"/>
              </a:spcBef>
              <a:buAutoNum type="arabicPeriod"/>
            </a:pPr>
            <a:r>
              <a:rPr lang="en-US" altLang="ko-KR" sz="3000" b="1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Kidney</a:t>
            </a:r>
            <a:br>
              <a:rPr lang="en-US" altLang="ko-KR" sz="2400" b="1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- Anatomy, function</a:t>
            </a:r>
            <a:b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- How to scan</a:t>
            </a:r>
            <a:b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- Clinical findings</a:t>
            </a:r>
            <a:b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- Study</a:t>
            </a:r>
          </a:p>
          <a:p>
            <a:pPr marL="533400" indent="-533400">
              <a:spcBef>
                <a:spcPts val="1800"/>
              </a:spcBef>
              <a:buAutoNum type="arabicPeriod"/>
            </a:pPr>
            <a:r>
              <a:rPr lang="en-US" altLang="ko-KR" sz="3000" b="1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Bladder</a:t>
            </a:r>
          </a:p>
          <a:p>
            <a:pPr marL="533400" indent="-533400">
              <a:spcBef>
                <a:spcPts val="1800"/>
              </a:spcBef>
              <a:buFontTx/>
              <a:buAutoNum type="arabicPeriod"/>
            </a:pPr>
            <a:r>
              <a:rPr lang="en-US" altLang="ko-KR" sz="3000" b="1" dirty="0">
                <a:latin typeface="Calibri" panose="020F0502020204030204" pitchFamily="34" charset="0"/>
                <a:ea typeface="굴림체" panose="020B0609000101010101" pitchFamily="49" charset="-127"/>
                <a:cs typeface="Calibri" panose="020F0502020204030204" pitchFamily="34" charset="0"/>
              </a:rPr>
              <a:t>Prostate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Contents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1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Cystitis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medial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89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5" y="3356992"/>
            <a:ext cx="3818507" cy="2952328"/>
          </a:xfrm>
          <a:prstGeom prst="rect">
            <a:avLst/>
          </a:prstGeom>
        </p:spPr>
      </p:pic>
      <p:sp>
        <p:nvSpPr>
          <p:cNvPr id="29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2. Bladder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ALPINION\Desktop\p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34" y="3356992"/>
            <a:ext cx="39162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9551" y="1556792"/>
            <a:ext cx="8604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Symptoms of inflammation in the bladder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Bacterial infection - Escherichia coli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Symptom : </a:t>
            </a:r>
            <a:r>
              <a:rPr lang="en-US" altLang="ko-KR" sz="2000" dirty="0">
                <a:latin typeface="Calibri" panose="020F0502020204030204" pitchFamily="34" charset="0"/>
              </a:rPr>
              <a:t>Urinary frequency, fever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Measure when patient feel urine.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ko-KR" sz="2000" dirty="0">
                <a:latin typeface="Calibri" panose="020F0502020204030204" pitchFamily="34" charset="0"/>
              </a:rPr>
              <a:t>When filled bladder wall thickness over 4mm</a:t>
            </a:r>
            <a:endParaRPr lang="en-US" altLang="ko-KR" sz="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0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PINION\Desktop\prost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28" y="3501008"/>
            <a:ext cx="319355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Anatomy &amp; function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785786" y="980728"/>
            <a:ext cx="2643206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+mj-lt"/>
                <a:ea typeface="맑은 고딕" pitchFamily="50" charset="-127"/>
              </a:rPr>
              <a:t>Anatomy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맑은 고딕" pitchFamily="50" charset="-127"/>
              <a:cs typeface="+mn-cs"/>
            </a:endParaRPr>
          </a:p>
        </p:txBody>
      </p:sp>
      <p:pic>
        <p:nvPicPr>
          <p:cNvPr id="10" name="Picture 2" descr="C:\Users\ALPINION\Desktop\대리점 교육 자료 제작\12강 prostate\prostatic_zon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/>
          <a:stretch/>
        </p:blipFill>
        <p:spPr bwMode="auto">
          <a:xfrm>
            <a:off x="551704" y="3573017"/>
            <a:ext cx="36028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9952" y="1484784"/>
            <a:ext cx="492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</a:rPr>
              <a:t>• - 30% of sperm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- Important role in survive of sperm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- Feeding sperm, maintain acidity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- Alkaline, neutralize the strong acidity of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the fallopian tubes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- Contain zinc prevents bacteria infection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211960" y="105273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4427984" y="980728"/>
            <a:ext cx="2643206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Function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48478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Size : </a:t>
            </a:r>
            <a:r>
              <a:rPr lang="en-US" altLang="ko-KR" sz="2000" dirty="0">
                <a:latin typeface="Calibri" panose="020F0502020204030204" pitchFamily="34" charset="0"/>
              </a:rPr>
              <a:t>20 ~ 30ml</a:t>
            </a:r>
          </a:p>
          <a:p>
            <a:endParaRPr lang="en-US" altLang="ko-KR" sz="1000" b="1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Peripheral : </a:t>
            </a:r>
            <a:r>
              <a:rPr lang="en-US" altLang="ko-KR" sz="2000" dirty="0">
                <a:latin typeface="Calibri" panose="020F0502020204030204" pitchFamily="34" charset="0"/>
              </a:rPr>
              <a:t>70%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   Transition : </a:t>
            </a:r>
            <a:r>
              <a:rPr lang="en-US" altLang="ko-KR" sz="2000" dirty="0">
                <a:latin typeface="Calibri" panose="020F0502020204030204" pitchFamily="34" charset="0"/>
              </a:rPr>
              <a:t>10%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   Central : </a:t>
            </a:r>
            <a:r>
              <a:rPr lang="en-US" altLang="ko-KR" sz="2000" dirty="0">
                <a:latin typeface="Calibri" panose="020F0502020204030204" pitchFamily="34" charset="0"/>
              </a:rPr>
              <a:t>20%</a:t>
            </a:r>
          </a:p>
        </p:txBody>
      </p:sp>
      <p:sp>
        <p:nvSpPr>
          <p:cNvPr id="4" name="타원 3"/>
          <p:cNvSpPr/>
          <p:nvPr/>
        </p:nvSpPr>
        <p:spPr>
          <a:xfrm>
            <a:off x="5796136" y="4653136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84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91671"/>
              </p:ext>
            </p:extLst>
          </p:nvPr>
        </p:nvGraphicFramePr>
        <p:xfrm>
          <a:off x="925500" y="1676021"/>
          <a:ext cx="7380000" cy="42334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525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Transrectal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Transabdominal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Position</a:t>
                      </a:r>
                      <a:endParaRPr lang="ko-KR" altLang="en-US" sz="24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Left</a:t>
                      </a:r>
                      <a:r>
                        <a:rPr lang="en-US" altLang="ko-KR" sz="2000" baseline="0" dirty="0"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ecubitus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baseline="0" dirty="0">
                          <a:latin typeface="Calibri" panose="020F0502020204030204" pitchFamily="34" charset="0"/>
                        </a:rPr>
                        <a:t>Supine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Scanning</a:t>
                      </a:r>
                      <a:r>
                        <a:rPr lang="en-US" altLang="ko-KR" sz="2400" b="1" baseline="0" dirty="0">
                          <a:latin typeface="Calibri" panose="020F0502020204030204" pitchFamily="34" charset="0"/>
                        </a:rPr>
                        <a:t> field</a:t>
                      </a:r>
                      <a:endParaRPr lang="en-US" altLang="ko-KR" sz="24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6cm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10cm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Probe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Endo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Convex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3~10MHz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1~5MHz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Preparation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Voiding bladder,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Enema </a:t>
                      </a:r>
                      <a:r>
                        <a:rPr lang="en-US" altLang="ko-KR" sz="2000" baseline="0" dirty="0">
                          <a:latin typeface="Calibri" panose="020F0502020204030204" pitchFamily="34" charset="0"/>
                        </a:rPr>
                        <a:t>(if necessary)</a:t>
                      </a:r>
                      <a:endParaRPr lang="en-US" altLang="ko-KR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Filling</a:t>
                      </a:r>
                      <a:r>
                        <a:rPr lang="en-US" altLang="ko-KR" sz="2000" baseline="0" dirty="0">
                          <a:latin typeface="Calibri" panose="020F0502020204030204" pitchFamily="34" charset="0"/>
                        </a:rPr>
                        <a:t> bladder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latin typeface="Calibri" panose="020F0502020204030204" pitchFamily="34" charset="0"/>
                        </a:rPr>
                        <a:t>Pain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000" dirty="0">
                          <a:latin typeface="Calibri" panose="020F0502020204030204" pitchFamily="34" charset="0"/>
                        </a:rPr>
                        <a:t>No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How to scan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318606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Transabdominal</a:t>
            </a:r>
          </a:p>
        </p:txBody>
      </p:sp>
      <p:sp>
        <p:nvSpPr>
          <p:cNvPr id="9" name="아래쪽 화살표 8"/>
          <p:cNvSpPr/>
          <p:nvPr/>
        </p:nvSpPr>
        <p:spPr>
          <a:xfrm rot="27060000">
            <a:off x="2845662" y="400492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27060000">
            <a:off x="7238150" y="3716888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133662" y="39581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Prostate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0411" y="365041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Prostate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 rot="10800000">
            <a:off x="2411761" y="4581128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0800000">
            <a:off x="7092281" y="4293096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9095" r="53329" b="35114"/>
          <a:stretch/>
        </p:blipFill>
        <p:spPr>
          <a:xfrm>
            <a:off x="4860032" y="1479789"/>
            <a:ext cx="3168352" cy="247213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4085" r="26" b="30124"/>
          <a:stretch/>
        </p:blipFill>
        <p:spPr>
          <a:xfrm>
            <a:off x="4860032" y="4005064"/>
            <a:ext cx="3168352" cy="247213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 r="13690" b="11991"/>
          <a:stretch/>
        </p:blipFill>
        <p:spPr>
          <a:xfrm>
            <a:off x="656204" y="1481942"/>
            <a:ext cx="3107138" cy="246998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r="13690" b="17329"/>
          <a:stretch/>
        </p:blipFill>
        <p:spPr>
          <a:xfrm>
            <a:off x="658026" y="4005064"/>
            <a:ext cx="3107138" cy="2472135"/>
          </a:xfrm>
          <a:prstGeom prst="rect">
            <a:avLst/>
          </a:prstGeom>
        </p:spPr>
      </p:pic>
      <p:sp>
        <p:nvSpPr>
          <p:cNvPr id="22" name="제목 1"/>
          <p:cNvSpPr txBox="1">
            <a:spLocks/>
          </p:cNvSpPr>
          <p:nvPr/>
        </p:nvSpPr>
        <p:spPr bwMode="auto">
          <a:xfrm>
            <a:off x="251520" y="357166"/>
            <a:ext cx="843528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How to scan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0664" r="5196" b="5782"/>
          <a:stretch/>
        </p:blipFill>
        <p:spPr>
          <a:xfrm>
            <a:off x="610265" y="1496722"/>
            <a:ext cx="3115901" cy="243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 err="1">
                <a:latin typeface="Calibri" panose="020F0502020204030204" pitchFamily="34" charset="0"/>
                <a:ea typeface="맑은 고딕" pitchFamily="50" charset="-127"/>
              </a:rPr>
              <a:t>Transrectal</a:t>
            </a:r>
            <a:endParaRPr lang="en-US" altLang="ko-KR" sz="2400" b="1" dirty="0"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 rot="27060000">
            <a:off x="2845662" y="400492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27060000">
            <a:off x="7238150" y="3716888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10411" y="365041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Prostate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 rot="10800000">
            <a:off x="2411761" y="4581128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0800000">
            <a:off x="7092281" y="4293096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How to scan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ALPINION\Desktop\16456761_20170516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045" r="21754" b="21092"/>
          <a:stretch/>
        </p:blipFill>
        <p:spPr bwMode="auto">
          <a:xfrm>
            <a:off x="4860032" y="1496722"/>
            <a:ext cx="3240360" cy="24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PINION\Desktop\16456761_201705160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4236" r="22504" b="21901"/>
          <a:stretch/>
        </p:blipFill>
        <p:spPr bwMode="auto">
          <a:xfrm>
            <a:off x="4860032" y="4005064"/>
            <a:ext cx="3240360" cy="24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LPINION\Desktop\86391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186614" cy="24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0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Right method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2374" y="3212976"/>
            <a:ext cx="177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Anterior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1013" y="3429323"/>
            <a:ext cx="160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8091" y="3229268"/>
            <a:ext cx="186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Posterior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1651" y="576519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12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posterior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10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anterior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5523"/>
          <a:stretch/>
        </p:blipFill>
        <p:spPr>
          <a:xfrm>
            <a:off x="570771" y="1484784"/>
            <a:ext cx="7166403" cy="4824536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 bwMode="auto">
          <a:xfrm>
            <a:off x="251520" y="357166"/>
            <a:ext cx="843528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</a:t>
            </a:r>
            <a:r>
              <a:rPr lang="en-US" altLang="ko-KR" sz="3600" b="1" dirty="0" err="1">
                <a:solidFill>
                  <a:srgbClr val="23817F"/>
                </a:solidFill>
                <a:latin typeface="Calibri" panose="020F0502020204030204" pitchFamily="34" charset="0"/>
              </a:rPr>
              <a:t>Meausre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93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Wrong method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2374" y="3212976"/>
            <a:ext cx="177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Anterior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1013" y="3429323"/>
            <a:ext cx="160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8091" y="3229268"/>
            <a:ext cx="186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Posterior facet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1651" y="576519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12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posterior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10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anterior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48"/>
          <a:stretch/>
        </p:blipFill>
        <p:spPr>
          <a:xfrm>
            <a:off x="582488" y="1484784"/>
            <a:ext cx="7085856" cy="4822936"/>
          </a:xfrm>
          <a:prstGeom prst="rect">
            <a:avLst/>
          </a:prstGeom>
        </p:spPr>
      </p:pic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</a:t>
            </a:r>
            <a:r>
              <a:rPr lang="en-US" altLang="ko-KR" sz="3600" b="1" dirty="0" err="1">
                <a:solidFill>
                  <a:srgbClr val="23817F"/>
                </a:solidFill>
                <a:latin typeface="Calibri" panose="020F0502020204030204" pitchFamily="34" charset="0"/>
              </a:rPr>
              <a:t>Meausre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5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7602639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BPH (Benign Prostatic Hyperplasia)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medial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5541" y="4114574"/>
            <a:ext cx="138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Greater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trochanter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89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676962"/>
            <a:ext cx="165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Sciatic nerve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100000">
            <a:off x="3419872" y="2996952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r="15286" b="7386"/>
          <a:stretch/>
        </p:blipFill>
        <p:spPr>
          <a:xfrm>
            <a:off x="4756737" y="3501008"/>
            <a:ext cx="3919719" cy="285343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20354" r="22727" b="21408"/>
          <a:stretch/>
        </p:blipFill>
        <p:spPr>
          <a:xfrm>
            <a:off x="683568" y="3501008"/>
            <a:ext cx="3942142" cy="2853436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 bwMode="auto">
          <a:xfrm>
            <a:off x="251520" y="357166"/>
            <a:ext cx="843528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927" y="1484784"/>
            <a:ext cx="8652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Prostate enlarged, blocking the passage of urine under the bladder,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causing urinary occlusion and reducing urine flow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Aging of scrotum, heredity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Symptom : </a:t>
            </a:r>
            <a:r>
              <a:rPr lang="en-US" altLang="ko-KR" sz="2000" dirty="0">
                <a:latin typeface="Calibri" panose="020F0502020204030204" pitchFamily="34" charset="0"/>
              </a:rPr>
              <a:t>Urinary frequency, </a:t>
            </a:r>
            <a:r>
              <a:rPr lang="en-US" altLang="ko-KR" sz="2000" dirty="0" err="1">
                <a:latin typeface="Calibri" panose="020F0502020204030204" pitchFamily="34" charset="0"/>
              </a:rPr>
              <a:t>nocturia</a:t>
            </a:r>
            <a:endParaRPr lang="en-US" altLang="ko-KR" sz="2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Prostate whole volume over about 40ml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07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Cancer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285" y="6109265"/>
            <a:ext cx="89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lateral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676962"/>
            <a:ext cx="165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Sciatic nerve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920" y="4797152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Hamstring origin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아래쪽 화살표 18"/>
          <p:cNvSpPr/>
          <p:nvPr/>
        </p:nvSpPr>
        <p:spPr>
          <a:xfrm rot="10800000">
            <a:off x="2915817" y="3284984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627784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Stone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320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Calculus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927" y="1484784"/>
            <a:ext cx="8652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Malignant tumor in prostate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Cause : </a:t>
            </a:r>
            <a:r>
              <a:rPr lang="en-US" altLang="ko-KR" sz="2000" dirty="0">
                <a:latin typeface="Calibri" panose="020F0502020204030204" pitchFamily="34" charset="0"/>
              </a:rPr>
              <a:t>Aging, heredity, race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Symptom : </a:t>
            </a:r>
            <a:r>
              <a:rPr lang="en-US" altLang="ko-KR" sz="2000" dirty="0">
                <a:latin typeface="Calibri" panose="020F0502020204030204" pitchFamily="34" charset="0"/>
              </a:rPr>
              <a:t>Hematuria, acute urinary retention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Irregular margin, Heterogeneous, Asymmetric blood flow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                           distribution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Percentage : </a:t>
            </a:r>
            <a:r>
              <a:rPr lang="en-US" altLang="ko-KR" sz="2000" dirty="0">
                <a:latin typeface="Calibri" panose="020F0502020204030204" pitchFamily="34" charset="0"/>
              </a:rPr>
              <a:t>P zone - 70%, T zone - 20% C zone - 10%</a:t>
            </a:r>
          </a:p>
        </p:txBody>
      </p:sp>
      <p:pic>
        <p:nvPicPr>
          <p:cNvPr id="1027" name="Picture 3" descr="C:\Users\ALPINION\Desktop\jkma-58-7-g00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928520" cy="26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PINION\Desktop\jkma-58-7-g004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74" y="3645024"/>
            <a:ext cx="3933874" cy="26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785786" y="980728"/>
            <a:ext cx="4002238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DRE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" y="2204864"/>
            <a:ext cx="3873624" cy="3456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1660738"/>
            <a:ext cx="298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(Prostate Specific Antigen)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2275125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</a:rPr>
              <a:t>• Protein decomposition enzyme by 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made epithelial cell of prostate</a:t>
            </a:r>
          </a:p>
          <a:p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dirty="0">
                <a:latin typeface="Calibri" panose="020F0502020204030204" pitchFamily="34" charset="0"/>
              </a:rPr>
              <a:t>•  Normal - Below 4ng/ml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Abnormal - Over 10ng/ml</a:t>
            </a:r>
          </a:p>
          <a:p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dirty="0">
                <a:latin typeface="Calibri" panose="020F0502020204030204" pitchFamily="34" charset="0"/>
              </a:rPr>
              <a:t>•  Cancer suspects increase by more  </a:t>
            </a:r>
          </a:p>
          <a:p>
            <a:r>
              <a:rPr lang="en-US" altLang="ko-KR" sz="2000" dirty="0">
                <a:latin typeface="Calibri" panose="020F0502020204030204" pitchFamily="34" charset="0"/>
              </a:rPr>
              <a:t>    than 0.75ng/ml in 1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year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Study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6003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5076056" y="980728"/>
            <a:ext cx="3642198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PSA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700808"/>
            <a:ext cx="3236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(Direct Rectum Examination)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7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Anatomy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24042"/>
            <a:ext cx="3024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Retroperitoneal organ</a:t>
            </a:r>
            <a:endParaRPr lang="en-US" altLang="ko-KR" sz="1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Height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: </a:t>
            </a:r>
            <a:r>
              <a:rPr lang="en-US" altLang="ko-KR" sz="2000" dirty="0">
                <a:latin typeface="Calibri" panose="020F0502020204030204" pitchFamily="34" charset="0"/>
              </a:rPr>
              <a:t>10~14 cm</a:t>
            </a:r>
            <a:endParaRPr lang="en-US" altLang="ko-KR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Length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: </a:t>
            </a:r>
            <a:r>
              <a:rPr lang="en-US" altLang="ko-KR" sz="2000" dirty="0">
                <a:latin typeface="Calibri" panose="020F0502020204030204" pitchFamily="34" charset="0"/>
              </a:rPr>
              <a:t>5~6 cm</a:t>
            </a:r>
            <a:endParaRPr lang="en-US" altLang="ko-KR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Width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: </a:t>
            </a:r>
            <a:r>
              <a:rPr lang="en-US" altLang="ko-KR" sz="2000" dirty="0">
                <a:latin typeface="Calibri" panose="020F0502020204030204" pitchFamily="34" charset="0"/>
              </a:rPr>
              <a:t>2.5~3 cm</a:t>
            </a:r>
            <a:endParaRPr lang="en-US" altLang="ko-KR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Weight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: </a:t>
            </a:r>
            <a:r>
              <a:rPr lang="en-US" altLang="ko-KR" sz="2000" dirty="0">
                <a:latin typeface="Calibri" panose="020F0502020204030204" pitchFamily="34" charset="0"/>
              </a:rPr>
              <a:t>120~190g</a:t>
            </a:r>
          </a:p>
        </p:txBody>
      </p:sp>
      <p:pic>
        <p:nvPicPr>
          <p:cNvPr id="1026" name="Picture 2" descr="C:\Users\ALPINION\Desktop\대리점 교육 자료 제작\7강 Kidney part1\berti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821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PINION\Desktop\대리점 교육 자료 제작\7강 Kidney part1\kidney_gerotasfascia_2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566" r="2318" b="5303"/>
          <a:stretch/>
        </p:blipFill>
        <p:spPr bwMode="auto">
          <a:xfrm>
            <a:off x="827584" y="3789040"/>
            <a:ext cx="2913504" cy="25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45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Biopsy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73" y="610926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medial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12" y="3573016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Ischial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tuberosity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3676962"/>
            <a:ext cx="165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Sciatic nerve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4285678" y="4150790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920" y="4797152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Hamstring origin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아래쪽 화살표 17"/>
          <p:cNvSpPr/>
          <p:nvPr/>
        </p:nvSpPr>
        <p:spPr>
          <a:xfrm rot="2100000">
            <a:off x="3419872" y="2996952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0800000">
            <a:off x="2915817" y="3284984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627784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Stone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3"/>
          <a:stretch/>
        </p:blipFill>
        <p:spPr>
          <a:xfrm>
            <a:off x="539552" y="1556793"/>
            <a:ext cx="5040560" cy="44025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53388"/>
            <a:ext cx="3383316" cy="2679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57959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12 core biopsy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8104" y="162124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When : </a:t>
            </a:r>
            <a:r>
              <a:rPr lang="en-US" altLang="ko-KR" sz="2000" dirty="0">
                <a:latin typeface="Calibri" panose="020F0502020204030204" pitchFamily="34" charset="0"/>
              </a:rPr>
              <a:t>PSA level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over 10ng/ml</a:t>
            </a:r>
            <a:endParaRPr lang="en-US" altLang="ko-KR" sz="2000" b="1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Position </a:t>
            </a:r>
            <a:r>
              <a:rPr lang="en-US" altLang="ko-KR" sz="2000" b="1">
                <a:latin typeface="Calibri" panose="020F0502020204030204" pitchFamily="34" charset="0"/>
              </a:rPr>
              <a:t>: </a:t>
            </a:r>
            <a:r>
              <a:rPr lang="en-US" altLang="ko-KR" sz="2000">
                <a:latin typeface="Calibri" panose="020F0502020204030204" pitchFamily="34" charset="0"/>
              </a:rPr>
              <a:t>Supine</a:t>
            </a:r>
            <a:endParaRPr lang="en-US" altLang="ko-KR" sz="2000" dirty="0">
              <a:latin typeface="Calibri" panose="020F0502020204030204" pitchFamily="34" charset="0"/>
            </a:endParaRPr>
          </a:p>
        </p:txBody>
      </p:sp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3. Prostate – Study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18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331640" y="4077072"/>
            <a:ext cx="6400800" cy="13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맑은 고딕" pitchFamily="50" charset="-127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2751063"/>
            <a:ext cx="9144000" cy="1470025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5400" spc="-100" dirty="0">
                <a:solidFill>
                  <a:prstClr val="white"/>
                </a:solidFill>
                <a:effectLst>
                  <a:outerShdw blurRad="127000" sx="102000" sy="102000" algn="ctr" rotWithShape="0">
                    <a:prstClr val="black">
                      <a:alpha val="45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THANK YOU</a:t>
            </a:r>
            <a:endParaRPr lang="ko-KR" altLang="en-US" sz="5400" spc="-100" dirty="0">
              <a:solidFill>
                <a:prstClr val="white"/>
              </a:solidFill>
              <a:effectLst>
                <a:outerShdw blurRad="127000" sx="102000" sy="102000" algn="ctr" rotWithShape="0">
                  <a:prstClr val="black">
                    <a:alpha val="45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435280" cy="51115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Function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</a:rPr>
              <a:t>•</a:t>
            </a:r>
            <a:r>
              <a:rPr lang="ko-KR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ko-KR" sz="2800" b="1" dirty="0">
                <a:latin typeface="Calibri" panose="020F0502020204030204" pitchFamily="34" charset="0"/>
              </a:rPr>
              <a:t>Excretion</a:t>
            </a:r>
          </a:p>
          <a:p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ko-KR" altLang="en-US" sz="2400" dirty="0">
                <a:latin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</a:rPr>
              <a:t>Collects metabolites and wastes to urine</a:t>
            </a:r>
          </a:p>
          <a:p>
            <a:endParaRPr lang="en-US" altLang="ko-KR" sz="2800" dirty="0">
              <a:latin typeface="Calibri" panose="020F0502020204030204" pitchFamily="34" charset="0"/>
            </a:endParaRPr>
          </a:p>
          <a:p>
            <a:r>
              <a:rPr lang="en-US" altLang="ko-KR" sz="2800" b="1" dirty="0">
                <a:latin typeface="Calibri" panose="020F0502020204030204" pitchFamily="34" charset="0"/>
              </a:rPr>
              <a:t>•</a:t>
            </a:r>
            <a:r>
              <a:rPr lang="ko-KR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</a:rPr>
              <a:t>Homostasis</a:t>
            </a:r>
            <a:endParaRPr lang="en-US" altLang="ko-KR" sz="2800" b="1" dirty="0">
              <a:latin typeface="Calibri" panose="020F0502020204030204" pitchFamily="34" charset="0"/>
            </a:endParaRPr>
          </a:p>
          <a:p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400" dirty="0">
                <a:latin typeface="Calibri" panose="020F0502020204030204" pitchFamily="34" charset="0"/>
              </a:rPr>
              <a:t> Maintain constant water content, electrolyte and acidity</a:t>
            </a:r>
          </a:p>
          <a:p>
            <a:endParaRPr lang="en-US" altLang="ko-KR" sz="2800" dirty="0">
              <a:latin typeface="Calibri" panose="020F0502020204030204" pitchFamily="34" charset="0"/>
            </a:endParaRPr>
          </a:p>
          <a:p>
            <a:r>
              <a:rPr lang="en-US" altLang="ko-KR" sz="2800" b="1" dirty="0">
                <a:latin typeface="Calibri" panose="020F0502020204030204" pitchFamily="34" charset="0"/>
              </a:rPr>
              <a:t>• Endocrine</a:t>
            </a:r>
          </a:p>
          <a:p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ko-KR" altLang="en-US" sz="2400" dirty="0">
                <a:latin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</a:rPr>
              <a:t>Blood pressure maintenance, hormone production &amp; activation 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0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Z:\임상\임상이미지\4.EC-15\20141029 EC15 V3.0\20141029192247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rcRect t="9678" b="33014"/>
          <a:stretch/>
        </p:blipFill>
        <p:spPr bwMode="auto">
          <a:xfrm>
            <a:off x="539552" y="3356992"/>
            <a:ext cx="8189248" cy="302247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70756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How to scan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6301902" y="1486494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143900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4" name="포인트가 5개인 별 23"/>
          <p:cNvSpPr/>
          <p:nvPr/>
        </p:nvSpPr>
        <p:spPr>
          <a:xfrm>
            <a:off x="5500694" y="2571744"/>
            <a:ext cx="142876" cy="142876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순서도: 연결자 24"/>
          <p:cNvSpPr/>
          <p:nvPr/>
        </p:nvSpPr>
        <p:spPr>
          <a:xfrm>
            <a:off x="6286512" y="2357430"/>
            <a:ext cx="142876" cy="14287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아래쪽 화살표 26"/>
          <p:cNvSpPr/>
          <p:nvPr/>
        </p:nvSpPr>
        <p:spPr>
          <a:xfrm rot="-2820000">
            <a:off x="5912438" y="2753214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23628" y="378904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Medulla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내용 개체 틀 3"/>
          <p:cNvSpPr txBox="1">
            <a:spLocks/>
          </p:cNvSpPr>
          <p:nvPr/>
        </p:nvSpPr>
        <p:spPr>
          <a:xfrm>
            <a:off x="4860032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altLang="ko-KR" sz="2400" b="1" dirty="0">
              <a:ea typeface="맑은 고딕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781690" y="4149080"/>
            <a:ext cx="198022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411760" y="3789040"/>
            <a:ext cx="24157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42853" y="3419708"/>
            <a:ext cx="9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Cortex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3347864" y="3789040"/>
            <a:ext cx="7200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2973" y="3356992"/>
            <a:ext cx="111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Capsule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 flipV="1">
            <a:off x="2627784" y="4941168"/>
            <a:ext cx="21602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67744" y="551723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Renal sinus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908720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Patient : </a:t>
            </a:r>
            <a:r>
              <a:rPr lang="en-US" altLang="ko-KR" sz="2000" dirty="0">
                <a:latin typeface="Calibri" panose="020F0502020204030204" pitchFamily="34" charset="0"/>
              </a:rPr>
              <a:t>Supine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Probe : </a:t>
            </a:r>
            <a:r>
              <a:rPr lang="en-US" altLang="ko-KR" sz="2000" dirty="0">
                <a:latin typeface="Calibri" panose="020F0502020204030204" pitchFamily="34" charset="0"/>
              </a:rPr>
              <a:t>Transverse &amp; longitudinal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Location : </a:t>
            </a:r>
            <a:r>
              <a:rPr lang="en-US" altLang="ko-KR" sz="2000" dirty="0">
                <a:latin typeface="Calibri" panose="020F0502020204030204" pitchFamily="34" charset="0"/>
              </a:rPr>
              <a:t>Under the liver and spleen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①Expressed amount of color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Calibri" panose="020F0502020204030204" pitchFamily="34" charset="0"/>
              </a:rPr>
              <a:t>                               </a:t>
            </a:r>
            <a:r>
              <a:rPr lang="en-US" altLang="ko-KR" sz="105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ko-KR" sz="2000" dirty="0">
                <a:latin typeface="Calibri" panose="020F0502020204030204" pitchFamily="34" charset="0"/>
              </a:rPr>
              <a:t>②Color expression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of tree -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good at perfusion</a:t>
            </a:r>
          </a:p>
        </p:txBody>
      </p:sp>
    </p:spTree>
    <p:extLst>
      <p:ext uri="{BB962C8B-B14F-4D97-AF65-F5344CB8AC3E}">
        <p14:creationId xmlns:p14="http://schemas.microsoft.com/office/powerpoint/2010/main" val="230824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59533"/>
              </p:ext>
            </p:extLst>
          </p:nvPr>
        </p:nvGraphicFramePr>
        <p:xfrm>
          <a:off x="925500" y="1315981"/>
          <a:ext cx="7390916" cy="32439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9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8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Congenital</a:t>
                      </a:r>
                      <a:endParaRPr lang="ko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Acquired</a:t>
                      </a:r>
                      <a:endParaRPr lang="ko-KR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10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</a:rPr>
                        <a:t>Dromedary hump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</a:rPr>
                        <a:t>Fetal </a:t>
                      </a:r>
                      <a:r>
                        <a:rPr lang="en-US" altLang="ko-KR" sz="2400" dirty="0" err="1">
                          <a:latin typeface="Calibri" panose="020F0502020204030204" pitchFamily="34" charset="0"/>
                        </a:rPr>
                        <a:t>lobulation</a:t>
                      </a:r>
                      <a:endParaRPr lang="en-US" altLang="ko-KR" sz="2400" dirty="0">
                        <a:latin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</a:rPr>
                        <a:t>Hypertrophied</a:t>
                      </a: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 column of </a:t>
                      </a:r>
                      <a:r>
                        <a:rPr lang="en-US" altLang="ko-KR" sz="2400" baseline="0" dirty="0" err="1">
                          <a:latin typeface="Calibri" panose="020F0502020204030204" pitchFamily="34" charset="0"/>
                        </a:rPr>
                        <a:t>Bertin</a:t>
                      </a:r>
                      <a:endParaRPr lang="en-US" altLang="ko-KR" sz="2400" baseline="0" dirty="0">
                        <a:latin typeface="Calibri" panose="020F0502020204030204" pitchFamily="34" charset="0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</a:rPr>
                        <a:t>Horseshoe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</a:rPr>
                        <a:t>Ectopic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Renal sinus lipomatosis</a:t>
                      </a:r>
                      <a:endParaRPr lang="en-US" altLang="ko-KR" sz="2400" dirty="0">
                        <a:latin typeface="Calibri" panose="020F0502020204030204" pitchFamily="34" charset="0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Calculus - (</a:t>
                      </a:r>
                      <a:r>
                        <a:rPr lang="en-US" altLang="ko-KR" sz="2400" baseline="0" dirty="0" err="1">
                          <a:latin typeface="Calibri" panose="020F0502020204030204" pitchFamily="34" charset="0"/>
                        </a:rPr>
                        <a:t>Hydronephrosis</a:t>
                      </a: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Cyst - (Polycystic)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Acute pyelonephritis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CRF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aseline="0" dirty="0">
                          <a:latin typeface="Calibri" panose="020F0502020204030204" pitchFamily="34" charset="0"/>
                        </a:rPr>
                        <a:t>Carcinoma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251520" y="361231"/>
            <a:ext cx="8372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0" lang="ko-KR" alt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0098A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3600" dirty="0">
                <a:solidFill>
                  <a:srgbClr val="23817F"/>
                </a:solidFill>
              </a:rPr>
              <a:t>1. Kidney – Clinical findings</a:t>
            </a:r>
            <a:endParaRPr lang="en-US" sz="3600" dirty="0">
              <a:solidFill>
                <a:srgbClr val="2381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3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3210151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Dromedary hump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Mild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68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Moderate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Severe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5730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LPINION\Desktop\대리점 교육 자료 제작\8강 kidney part 2-1\dromedary hum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5" r="9849" b="2788"/>
          <a:stretch/>
        </p:blipFill>
        <p:spPr bwMode="auto">
          <a:xfrm>
            <a:off x="3995936" y="3140968"/>
            <a:ext cx="4127114" cy="31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PINION\Desktop\대리점 교육 자료 제작\8강 kidney part 2-1\07__Camel_Profile,_near_Silverton,_NSW,_07_07_2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2693"/>
          <a:stretch/>
        </p:blipFill>
        <p:spPr bwMode="auto">
          <a:xfrm>
            <a:off x="785785" y="3140968"/>
            <a:ext cx="3066135" cy="31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9552" y="156020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Cortex protruded like camel hump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Frequency : </a:t>
            </a:r>
            <a:r>
              <a:rPr lang="en-US" altLang="ko-KR" sz="2000" dirty="0">
                <a:latin typeface="Calibri" panose="020F0502020204030204" pitchFamily="34" charset="0"/>
              </a:rPr>
              <a:t>Fairly common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Normal function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Compare to cortex tissue and 3month</a:t>
            </a:r>
            <a:r>
              <a:rPr lang="ko-KR" altLang="en-US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FU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6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PINION\Desktop\B9780443069192000125_f2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0" y="3356992"/>
            <a:ext cx="3932900" cy="29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PINION\Desktop\NURHAYATI_2 fetal lob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0" y="3356993"/>
            <a:ext cx="4020444" cy="29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4434287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Fetal </a:t>
            </a:r>
            <a:r>
              <a:rPr lang="en-US" altLang="ko-KR" sz="2400" b="1" dirty="0" err="1">
                <a:latin typeface="Calibri" panose="020F0502020204030204" pitchFamily="34" charset="0"/>
                <a:ea typeface="맑은 고딕" pitchFamily="50" charset="-127"/>
              </a:rPr>
              <a:t>lobulation</a:t>
            </a:r>
            <a:endParaRPr lang="en-US" altLang="ko-KR" sz="2400" b="1" dirty="0"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56020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Signs of kidney segment of birth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Symptom : </a:t>
            </a:r>
            <a:r>
              <a:rPr lang="en-US" altLang="ko-KR" sz="2000" dirty="0">
                <a:latin typeface="Calibri" panose="020F0502020204030204" pitchFamily="34" charset="0"/>
              </a:rPr>
              <a:t>Normal function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Looks like notch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Cortex and medullary check</a:t>
            </a:r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아래쪽 화살표 12"/>
          <p:cNvSpPr/>
          <p:nvPr/>
        </p:nvSpPr>
        <p:spPr>
          <a:xfrm rot="737358">
            <a:off x="3401229" y="186517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20794351">
            <a:off x="1425603" y="1794771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737358">
            <a:off x="5777493" y="1610157"/>
            <a:ext cx="214314" cy="214314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32760" y="2643182"/>
            <a:ext cx="9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Femur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Tibia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472" y="1052166"/>
            <a:ext cx="144016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785785" y="980728"/>
            <a:ext cx="4434287" cy="4286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400" b="1" dirty="0">
                <a:latin typeface="Calibri" panose="020F0502020204030204" pitchFamily="34" charset="0"/>
                <a:ea typeface="맑은 고딕" pitchFamily="50" charset="-127"/>
              </a:rPr>
              <a:t>Hypertrophied column of </a:t>
            </a:r>
            <a:r>
              <a:rPr lang="en-US" altLang="ko-KR" sz="2400" b="1" dirty="0" err="1">
                <a:latin typeface="Calibri" panose="020F0502020204030204" pitchFamily="34" charset="0"/>
                <a:ea typeface="맑은 고딕" pitchFamily="50" charset="-127"/>
              </a:rPr>
              <a:t>Bertin</a:t>
            </a:r>
            <a:endParaRPr lang="en-US" altLang="ko-KR" sz="2400" b="1" dirty="0"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Mild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368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Moderate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Severe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5730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56020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</a:rPr>
              <a:t>• Definition : </a:t>
            </a:r>
            <a:r>
              <a:rPr lang="en-US" altLang="ko-KR" sz="2000" dirty="0">
                <a:latin typeface="Calibri" panose="020F0502020204030204" pitchFamily="34" charset="0"/>
              </a:rPr>
              <a:t>Hyperplasia of cortex to CEC(Central Echo Complex)</a:t>
            </a: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Characteristic : </a:t>
            </a:r>
            <a:r>
              <a:rPr lang="en-US" altLang="ko-KR" sz="2000" dirty="0">
                <a:latin typeface="Calibri" panose="020F0502020204030204" pitchFamily="34" charset="0"/>
              </a:rPr>
              <a:t>Looks like mass, similar pattern to adjacent cortex</a:t>
            </a:r>
            <a:endParaRPr lang="en-US" altLang="ko-KR" sz="1000" dirty="0">
              <a:latin typeface="Calibri" panose="020F0502020204030204" pitchFamily="34" charset="0"/>
            </a:endParaRPr>
          </a:p>
          <a:p>
            <a:r>
              <a:rPr lang="en-US" altLang="ko-KR" sz="2000" b="1" dirty="0">
                <a:latin typeface="Calibri" panose="020F0502020204030204" pitchFamily="34" charset="0"/>
              </a:rPr>
              <a:t>• Clinical tip : </a:t>
            </a:r>
            <a:r>
              <a:rPr lang="en-US" altLang="ko-KR" sz="2000" dirty="0">
                <a:latin typeface="Calibri" panose="020F0502020204030204" pitchFamily="34" charset="0"/>
              </a:rPr>
              <a:t>Do not show expands of renal pelvis, calyces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251520" y="361231"/>
            <a:ext cx="8372476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23817F"/>
                </a:solidFill>
                <a:latin typeface="Calibri" panose="020F0502020204030204" pitchFamily="34" charset="0"/>
              </a:rPr>
              <a:t>1. Kidney – Clinical findings</a:t>
            </a:r>
            <a:endParaRPr lang="ko-KR" altLang="en-US" sz="3600" b="1" dirty="0">
              <a:solidFill>
                <a:srgbClr val="23817F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ALPINION\Desktop\Column of Bert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" t="8378" r="6183" b="7414"/>
          <a:stretch/>
        </p:blipFill>
        <p:spPr bwMode="auto">
          <a:xfrm>
            <a:off x="611560" y="3356992"/>
            <a:ext cx="4053724" cy="29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PINION\Desktop\lbox_352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69707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12773</TotalTime>
  <Words>1305</Words>
  <Application>Microsoft Macintosh PowerPoint</Application>
  <PresentationFormat>Skjermfremvisning (4:3)</PresentationFormat>
  <Paragraphs>340</Paragraphs>
  <Slides>31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Wingdings</vt:lpstr>
      <vt:lpstr>테마1</vt:lpstr>
      <vt:lpstr>Urology</vt:lpstr>
      <vt:lpstr>Contents</vt:lpstr>
      <vt:lpstr>1. Kidney – Anatomy</vt:lpstr>
      <vt:lpstr>1. Kidney – Function</vt:lpstr>
      <vt:lpstr>1. Kidney – How to scan</vt:lpstr>
      <vt:lpstr>PowerPoint-presentasjon</vt:lpstr>
      <vt:lpstr>1. Kidney – Clinical findings</vt:lpstr>
      <vt:lpstr>1. Kidney – Clinical findings</vt:lpstr>
      <vt:lpstr>1. Kidney – Clinical findings</vt:lpstr>
      <vt:lpstr>1. Kidney – Clinical findings</vt:lpstr>
      <vt:lpstr>1. Kidney – Clinical findings</vt:lpstr>
      <vt:lpstr>1. Kidney – Clinical findings</vt:lpstr>
      <vt:lpstr>1. Kidney – Clinical findings</vt:lpstr>
      <vt:lpstr>1. Kidney – Clinical findings</vt:lpstr>
      <vt:lpstr>1. Kidney – Clinical findings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3. Prostate – Anatomy &amp; function</vt:lpstr>
      <vt:lpstr>3. Prostate – How to scan</vt:lpstr>
      <vt:lpstr>PowerPoint-presentasjon</vt:lpstr>
      <vt:lpstr>3. Prostate – How to scan</vt:lpstr>
      <vt:lpstr>PowerPoint-presentasjon</vt:lpstr>
      <vt:lpstr>3. Prostate – Meausre</vt:lpstr>
      <vt:lpstr>PowerPoint-presentasjon</vt:lpstr>
      <vt:lpstr>3. Prostate – Clinical findings</vt:lpstr>
      <vt:lpstr>3. Prostate – Study</vt:lpstr>
      <vt:lpstr>3. Prostate – Study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MSK Scan Protocol</dc:title>
  <dc:creator>김소연</dc:creator>
  <cp:lastModifiedBy>Thorbjørn Torp</cp:lastModifiedBy>
  <cp:revision>797</cp:revision>
  <cp:lastPrinted>2017-09-04T02:16:35Z</cp:lastPrinted>
  <dcterms:created xsi:type="dcterms:W3CDTF">2011-07-06T00:03:40Z</dcterms:created>
  <dcterms:modified xsi:type="dcterms:W3CDTF">2019-06-27T06:51:48Z</dcterms:modified>
</cp:coreProperties>
</file>